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96" r:id="rId4"/>
    <p:sldId id="285" r:id="rId5"/>
    <p:sldId id="286" r:id="rId6"/>
    <p:sldId id="291" r:id="rId7"/>
    <p:sldId id="292" r:id="rId8"/>
    <p:sldId id="293" r:id="rId9"/>
    <p:sldId id="304" r:id="rId10"/>
    <p:sldId id="303" r:id="rId11"/>
    <p:sldId id="297" r:id="rId12"/>
    <p:sldId id="298" r:id="rId13"/>
    <p:sldId id="300" r:id="rId14"/>
    <p:sldId id="288" r:id="rId15"/>
    <p:sldId id="301" r:id="rId16"/>
    <p:sldId id="294" r:id="rId17"/>
    <p:sldId id="302" r:id="rId18"/>
    <p:sldId id="295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4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8C2F4-F781-034D-A742-B6D3765181E6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A0E25-02A4-E54E-ABAE-BDAA005BD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C9D-E730-974E-8BD5-23C223ADE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5D7B8-6B7E-7B40-9A0C-6BA1F6D2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652-1C6F-7742-8A5A-37B26E54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441EB-6F30-2245-AC17-46482A0C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9E06-16ED-9348-B867-1634077B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6D8B-0B5D-FB43-A613-2658245F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64A8E-CE19-2248-A7FD-DFB40E785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9D5F-E875-6845-B5CB-44A4E7B8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08E5C-8E11-F24F-86F5-5807B2F7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27BC-8598-9A4A-AE2C-92B6AB7B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AA5FA-2BB7-5E48-9186-8EE53B90C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60F50-D507-2F4B-9C54-83B57F64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13FB1-AD00-0E48-8E34-C405AA79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BBF35-C5DF-194E-9463-4E60A8E1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BE82C-5993-B442-9952-B0CB3E91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2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112B-10C1-FF4A-AA86-EED08CDE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C9610-B74D-314D-9661-8981DE26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AB36F-1106-1544-819E-5029CF762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26A0A-5C22-7E48-9370-9951277A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DB376-559A-5E45-BA88-C88DF0FE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0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6F64-E4AC-8945-9E92-04FB4E44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C13E4-E44A-0C45-8AFF-3D42EC860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3D0BE-1647-CB4D-97A6-45547FCBC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9662-F8BF-C34C-BAA2-C234B3CC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BFA3-D790-3143-91C0-5DD921A4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2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D76D-1F95-FF4E-9267-71CEA709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01EE-763C-A44E-A7EC-19C1EF052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216B7-D010-2043-8BD9-17C50C04D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5CF35-D9EE-F143-83CC-894CE617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E29B7-85CB-624E-BC0E-076ABCE9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F6F87-B0DF-EE4E-BD98-39F702B0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38E3-BAEF-0645-9F9B-696330E0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8238-7F5C-AC4C-B20A-E9A07CA4D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D4763-B361-644B-9CFF-27289134D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0D00C-7FEC-BF41-A8C4-B158A93D7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3099D-892B-6C42-90A4-922FF6595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8F982-07F6-E749-A36D-09796EF0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EE578-4E74-C040-8BA6-A48C77B2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4EE4B-11EB-854F-8520-5E037E72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5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2A49-FCCD-9149-89C8-D07801C4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9DC65-4975-8C48-AEBB-9A1CABA9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2D454C-6219-EC45-8198-9342BD08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73BBA-D1A3-D649-8895-D35D361A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F92C7-7162-6F4E-BFDE-8D85A871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7F9F-65A1-F34E-8A6D-82737E49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5DC49-5B91-0744-A812-2ECC57AE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5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01CF-5414-B84C-A299-A2094FD4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8A8F-528C-3047-ACD3-B46B36D8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FAB2-18CC-5646-B02D-2652AF0D3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F44AA-AC0C-0A44-B233-E00D9AE5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8993E-007B-F54E-9E54-0E578344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06F5C-D7FF-C447-9249-23BA7FA0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3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E8E6-23C3-0C4D-9431-D21DE1D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C6F27-E13A-2244-B32F-9BD3914D9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89CE6-CC28-4944-8C67-D70EE530D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2DBD7-AFAD-984D-B693-91969947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5C2A8-EE72-2B44-B4BF-ED577890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5744E-3A1A-174A-B0D3-A021358F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2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A2F77-2DAF-124F-A91F-4C656A9B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2448A-9A77-A840-8432-B3F2EF8BA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7DC1E-CF9C-4A49-9928-E7A2FB136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E0F42-2732-0946-871B-2BECB08500FA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F3AB3-64EE-2E43-9B47-8C62C3538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7B206-EF39-A14D-A0F6-603D4411C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mcmedinformdecismak.biomedcentral.com/articles/10.1186/1472-6947-12-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67A6-78BF-794B-B399-6A9F994F3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357149"/>
            <a:ext cx="12192000" cy="2387600"/>
          </a:xfrm>
        </p:spPr>
        <p:txBody>
          <a:bodyPr/>
          <a:lstStyle/>
          <a:p>
            <a:r>
              <a:rPr lang="en-US" dirty="0"/>
              <a:t>Good Data Practices</a:t>
            </a:r>
            <a:br>
              <a:rPr lang="en-US" dirty="0"/>
            </a:br>
            <a:r>
              <a:rPr lang="en-US" dirty="0"/>
              <a:t>For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A5BE9-132D-0240-B001-30A96BCF7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4749"/>
            <a:ext cx="9144000" cy="1655763"/>
          </a:xfrm>
        </p:spPr>
        <p:txBody>
          <a:bodyPr/>
          <a:lstStyle/>
          <a:p>
            <a:r>
              <a:rPr lang="en-US" dirty="0"/>
              <a:t>Data4ML</a:t>
            </a:r>
          </a:p>
          <a:p>
            <a:r>
              <a:rPr lang="en-US" dirty="0"/>
              <a:t>Summer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C0001-0859-78F1-351E-6CD282C3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2000"/>
          </a:blip>
          <a:srcRect l="14155" r="4583" b="14912"/>
          <a:stretch/>
        </p:blipFill>
        <p:spPr>
          <a:xfrm rot="16200000">
            <a:off x="2846649" y="-441498"/>
            <a:ext cx="7102643" cy="79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93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80C5-31B7-3081-D15D-6A2FC219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1C170-08FE-812D-E75D-525727730B87}"/>
              </a:ext>
            </a:extLst>
          </p:cNvPr>
          <p:cNvSpPr txBox="1"/>
          <p:nvPr/>
        </p:nvSpPr>
        <p:spPr>
          <a:xfrm>
            <a:off x="5687201" y="5941692"/>
            <a:ext cx="352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/abs/1602.04938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B070D09-DFA0-E9A5-CC69-B62A2B7A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37" y="546976"/>
            <a:ext cx="5586984" cy="53486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4D6895-3E10-0FBA-995E-3CA5EE894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89" y="2339282"/>
            <a:ext cx="3430001" cy="1418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 Is it a problem?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9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403C-DFCF-09EB-5CF7-A9A0CCCD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you need for 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406A-8513-50B3-5752-E4D2C554E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57" y="1536257"/>
            <a:ext cx="10515600" cy="46099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random answer on </a:t>
            </a:r>
            <a:r>
              <a:rPr lang="en-US" dirty="0" err="1"/>
              <a:t>Quroa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At a bare minimum, collect around 1000 examples. For most "average" problems, you should have 10,000 - 100,000 examples.</a:t>
            </a:r>
          </a:p>
          <a:p>
            <a:r>
              <a:rPr lang="en-US" dirty="0"/>
              <a:t>Statements like this are common, and completely incorrect</a:t>
            </a:r>
          </a:p>
          <a:p>
            <a:r>
              <a:rPr lang="en-US" b="1" dirty="0"/>
              <a:t>Problem: </a:t>
            </a:r>
            <a:r>
              <a:rPr lang="en-US" dirty="0"/>
              <a:t>There is no correct answer</a:t>
            </a:r>
          </a:p>
          <a:p>
            <a:pPr lvl="1"/>
            <a:r>
              <a:rPr lang="en-US" dirty="0"/>
              <a:t>ML finds patterns, the more obvious the pattern the less data you need</a:t>
            </a:r>
          </a:p>
          <a:p>
            <a:pPr lvl="1"/>
            <a:r>
              <a:rPr lang="en-US" dirty="0"/>
              <a:t>How good do you need your algorithm to work?</a:t>
            </a:r>
          </a:p>
          <a:p>
            <a:pPr lvl="2"/>
            <a:r>
              <a:rPr lang="en-US" dirty="0"/>
              <a:t>Better than people at something people are really good at like object recognition </a:t>
            </a:r>
          </a:p>
          <a:p>
            <a:pPr lvl="3"/>
            <a:r>
              <a:rPr lang="en-US" dirty="0"/>
              <a:t>A lot of data</a:t>
            </a:r>
          </a:p>
          <a:p>
            <a:pPr lvl="2"/>
            <a:r>
              <a:rPr lang="en-US" dirty="0"/>
              <a:t>Better than nothing</a:t>
            </a:r>
          </a:p>
          <a:p>
            <a:pPr lvl="3"/>
            <a:r>
              <a:rPr lang="en-US" dirty="0"/>
              <a:t>A little data</a:t>
            </a:r>
          </a:p>
          <a:p>
            <a:pPr lvl="1"/>
            <a:r>
              <a:rPr lang="en-US" dirty="0"/>
              <a:t>Do patterns exist? </a:t>
            </a:r>
          </a:p>
          <a:p>
            <a:pPr lvl="2"/>
            <a:r>
              <a:rPr lang="en-US" dirty="0"/>
              <a:t>If not then no amount of data will help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4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18CC-FE59-E652-BDEA-A95FD6C0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7B3D3-E4F8-C6A4-DFAE-5C0923133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1690690"/>
            <a:ext cx="5054061" cy="4351338"/>
          </a:xfrm>
        </p:spPr>
        <p:txBody>
          <a:bodyPr/>
          <a:lstStyle/>
          <a:p>
            <a:r>
              <a:rPr lang="en-US" b="1" dirty="0"/>
              <a:t>Predicting sample size required for classification performance</a:t>
            </a:r>
            <a:br>
              <a:rPr lang="en-US" dirty="0"/>
            </a:br>
            <a:r>
              <a:rPr lang="en-US" sz="2000" dirty="0">
                <a:hlinkClick r:id="rId2"/>
              </a:rPr>
              <a:t>https://bmcmedinformdecismak.biomedcentral.com/articles/10.1186/1472-6947-12-8</a:t>
            </a:r>
            <a:endParaRPr lang="en-US" sz="2000" dirty="0"/>
          </a:p>
          <a:p>
            <a:r>
              <a:rPr lang="en-US" sz="2000" dirty="0"/>
              <a:t>You’ll need some data to estimate how much more you’ll need to reach a given accuracy</a:t>
            </a:r>
          </a:p>
          <a:p>
            <a:r>
              <a:rPr lang="en-US" sz="2000" dirty="0"/>
              <a:t>ML algorithms improve with data until they reach a saturation point</a:t>
            </a:r>
          </a:p>
          <a:p>
            <a:r>
              <a:rPr lang="en-US" sz="2000" dirty="0"/>
              <a:t>Can be useful to train models early in data taking to get an idea of how much more you’ll need to reach a certain goal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6201532-0523-56FF-A056-65ABBE44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05" y="140967"/>
            <a:ext cx="6628651" cy="67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8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A826-1AA8-FE04-8F3B-849A79B7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80"/>
            <a:ext cx="10515600" cy="1325563"/>
          </a:xfrm>
        </p:spPr>
        <p:txBody>
          <a:bodyPr/>
          <a:lstStyle/>
          <a:p>
            <a:r>
              <a:rPr lang="en-US" dirty="0"/>
              <a:t>Models have different learning curves</a:t>
            </a:r>
          </a:p>
        </p:txBody>
      </p:sp>
      <p:pic>
        <p:nvPicPr>
          <p:cNvPr id="5" name="Picture 4" descr="A picture containing dark, laser&#10;&#10;Description automatically generated">
            <a:extLst>
              <a:ext uri="{FF2B5EF4-FFF2-40B4-BE49-F238E27FC236}">
                <a16:creationId xmlns:a16="http://schemas.microsoft.com/office/drawing/2014/main" id="{DEDF39A8-797A-A7D3-809C-9F2EACB5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9" y="1448722"/>
            <a:ext cx="8815086" cy="44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8A2F-921F-3F84-1DCE-02F18319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3" y="226230"/>
            <a:ext cx="10515600" cy="1325563"/>
          </a:xfrm>
        </p:spPr>
        <p:txBody>
          <a:bodyPr/>
          <a:lstStyle/>
          <a:p>
            <a:r>
              <a:rPr lang="en-US" dirty="0"/>
              <a:t>Data Splits –  How Much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6688-1766-A4D5-EA36-6E72AC38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17" y="1663579"/>
            <a:ext cx="10515600" cy="4351338"/>
          </a:xfrm>
        </p:spPr>
        <p:txBody>
          <a:bodyPr/>
          <a:lstStyle/>
          <a:p>
            <a:r>
              <a:rPr lang="en-US" dirty="0"/>
              <a:t>Recommendation split data into 80% training 20% testing</a:t>
            </a:r>
          </a:p>
          <a:p>
            <a:r>
              <a:rPr lang="en-US" dirty="0"/>
              <a:t>What’s the tradeoff?</a:t>
            </a:r>
          </a:p>
          <a:p>
            <a:pPr lvl="1"/>
            <a:r>
              <a:rPr lang="en-US" dirty="0"/>
              <a:t>More testing data means better estimates of how well your model is working</a:t>
            </a:r>
          </a:p>
          <a:p>
            <a:pPr lvl="1"/>
            <a:r>
              <a:rPr lang="en-US" dirty="0"/>
              <a:t>More training data means the better your model works.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Another Recommendation – if this split doesn't give you enough testing data consider a different validation strategy </a:t>
            </a:r>
          </a:p>
          <a:p>
            <a:pPr lvl="1"/>
            <a:r>
              <a:rPr lang="en-US" dirty="0"/>
              <a:t>Cross-validation – K-Folds or leave one out</a:t>
            </a:r>
          </a:p>
          <a:p>
            <a:pPr lvl="1"/>
            <a:r>
              <a:rPr lang="en-US" dirty="0"/>
              <a:t>Both the above give you estimates of how well some models </a:t>
            </a:r>
          </a:p>
        </p:txBody>
      </p:sp>
    </p:spTree>
    <p:extLst>
      <p:ext uri="{BB962C8B-B14F-4D97-AF65-F5344CB8AC3E}">
        <p14:creationId xmlns:p14="http://schemas.microsoft.com/office/powerpoint/2010/main" val="227415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EFCE-76F1-29B3-B0D2-4D13D22C3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4034742" cy="1325563"/>
          </a:xfrm>
        </p:spPr>
        <p:txBody>
          <a:bodyPr/>
          <a:lstStyle/>
          <a:p>
            <a:r>
              <a:rPr lang="en-US" dirty="0"/>
              <a:t>Extrapolation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7F70546-B6B3-0119-B702-48BEE81B2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4496" y="699036"/>
            <a:ext cx="6579084" cy="57938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A7046-EFF8-796D-A620-6A2094872E6B}"/>
              </a:ext>
            </a:extLst>
          </p:cNvPr>
          <p:cNvSpPr txBox="1"/>
          <p:nvPr/>
        </p:nvSpPr>
        <p:spPr>
          <a:xfrm>
            <a:off x="478420" y="1794076"/>
            <a:ext cx="4244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does a lot of neat things, but it isn’t magic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Unless specified treat ML algorithms as universal function approximators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 ‘Linear’ regression is not a universal function approximator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you’re collecting data make sure you collect ’representative’ samples</a:t>
            </a:r>
          </a:p>
        </p:txBody>
      </p:sp>
    </p:spTree>
    <p:extLst>
      <p:ext uri="{BB962C8B-B14F-4D97-AF65-F5344CB8AC3E}">
        <p14:creationId xmlns:p14="http://schemas.microsoft.com/office/powerpoint/2010/main" val="301274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EB38-9492-07AD-12A2-CAB37A88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84" y="0"/>
            <a:ext cx="10515600" cy="1325563"/>
          </a:xfrm>
        </p:spPr>
        <p:txBody>
          <a:bodyPr/>
          <a:lstStyle/>
          <a:p>
            <a:r>
              <a:rPr lang="en-US" dirty="0"/>
              <a:t>Dataset Bias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9EDE-08A2-4998-D7E8-FE4C2D32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44" y="1018572"/>
            <a:ext cx="11607479" cy="560214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ML classifiers and algorithms will do there best to learn what they see in there training data.</a:t>
            </a:r>
          </a:p>
          <a:p>
            <a:r>
              <a:rPr lang="en-US" sz="2000" dirty="0"/>
              <a:t>Example </a:t>
            </a:r>
          </a:p>
          <a:p>
            <a:pPr lvl="1"/>
            <a:r>
              <a:rPr lang="en-US" sz="1800" dirty="0"/>
              <a:t>Inputs: Room Temperature</a:t>
            </a:r>
          </a:p>
          <a:p>
            <a:pPr lvl="1"/>
            <a:r>
              <a:rPr lang="en-US" sz="1800" dirty="0"/>
              <a:t>Target: A random draw from a bag with 5 red balls and 5 green balls</a:t>
            </a:r>
          </a:p>
          <a:p>
            <a:pPr lvl="1"/>
            <a:r>
              <a:rPr lang="en-US" sz="1800" dirty="0"/>
              <a:t>This Input is completely un-related a well trained ML model will predict probabilities of ~50% red ~50% green</a:t>
            </a:r>
          </a:p>
          <a:p>
            <a:r>
              <a:rPr lang="en-US" sz="2000" dirty="0"/>
              <a:t>Example 2 – Same except</a:t>
            </a:r>
          </a:p>
          <a:p>
            <a:pPr lvl="1"/>
            <a:r>
              <a:rPr lang="en-US" sz="1800" dirty="0"/>
              <a:t>Target: A random draw from a bag with 10 red balls and 5 green balls</a:t>
            </a:r>
          </a:p>
          <a:p>
            <a:pPr lvl="1"/>
            <a:r>
              <a:rPr lang="en-US" sz="1800" dirty="0"/>
              <a:t>A well-trained ML model will predict probabilities of ~66% red ~33% green</a:t>
            </a:r>
          </a:p>
          <a:p>
            <a:r>
              <a:rPr lang="en-US" sz="2000" dirty="0"/>
              <a:t>If we turn our probabilities into decisions by using the &gt;0.5 rule </a:t>
            </a:r>
          </a:p>
          <a:p>
            <a:pPr lvl="1"/>
            <a:r>
              <a:rPr lang="en-US" sz="1800" dirty="0"/>
              <a:t>Case 1: &gt;50% is probably still random equal prediction of red and green</a:t>
            </a:r>
          </a:p>
          <a:p>
            <a:pPr lvl="1"/>
            <a:r>
              <a:rPr lang="en-US" sz="1800" dirty="0"/>
              <a:t>Case2: Red is always &gt; 50% prediction is  red all the time</a:t>
            </a:r>
          </a:p>
          <a:p>
            <a:r>
              <a:rPr lang="en-US" sz="2200" dirty="0"/>
              <a:t>When we train a model we get to decided what data we include</a:t>
            </a:r>
          </a:p>
          <a:p>
            <a:pPr lvl="1"/>
            <a:r>
              <a:rPr lang="en-US" sz="1800" dirty="0"/>
              <a:t>We can balance the classes, leave them as is, or over-sample a class</a:t>
            </a:r>
          </a:p>
          <a:p>
            <a:pPr lvl="1"/>
            <a:r>
              <a:rPr lang="en-US" sz="1800" dirty="0"/>
              <a:t>In our random example above this lets us pick an ML output anywhere from 100% red to 100% green</a:t>
            </a:r>
          </a:p>
          <a:p>
            <a:r>
              <a:rPr lang="en-US" sz="2000" b="1" dirty="0"/>
              <a:t>Whenever there is uncertainty your class balance will change your result!</a:t>
            </a:r>
          </a:p>
          <a:p>
            <a:r>
              <a:rPr lang="en-US" sz="2000" b="1" dirty="0"/>
              <a:t>Be-careful about think of these results as the truth. Think of it as the truth of the training data you selected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9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A67-1076-ED50-D5A8-5749D800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Experiment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A51007-17FB-150A-3AEF-734AF96B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Define your problem</a:t>
            </a:r>
          </a:p>
          <a:p>
            <a:pPr marL="514350" indent="-514350">
              <a:buAutoNum type="arabicParenR"/>
            </a:pPr>
            <a:r>
              <a:rPr lang="en-US" dirty="0"/>
              <a:t>Gather preliminary or existing data</a:t>
            </a:r>
          </a:p>
          <a:p>
            <a:pPr marL="514350" indent="-514350">
              <a:buAutoNum type="arabicParenR"/>
            </a:pPr>
            <a:r>
              <a:rPr lang="en-US" dirty="0"/>
              <a:t>Fit a test model</a:t>
            </a:r>
          </a:p>
          <a:p>
            <a:pPr marL="514350" indent="-514350">
              <a:buAutoNum type="arabicParenR"/>
            </a:pPr>
            <a:r>
              <a:rPr lang="en-US" dirty="0"/>
              <a:t>Use a learning curve fit to estimate how much more data you might need</a:t>
            </a:r>
          </a:p>
          <a:p>
            <a:pPr marL="514350" indent="-514350">
              <a:buAutoNum type="arabicParenR"/>
            </a:pPr>
            <a:r>
              <a:rPr lang="en-US" dirty="0"/>
              <a:t>Use importance or attribution to look for confounders that might affect your data</a:t>
            </a:r>
          </a:p>
          <a:p>
            <a:pPr marL="514350" indent="-514350">
              <a:buAutoNum type="arabicParenR"/>
            </a:pPr>
            <a:r>
              <a:rPr lang="en-US" dirty="0"/>
              <a:t>Gather data and experiment with new models</a:t>
            </a:r>
          </a:p>
          <a:p>
            <a:pPr marL="514350" indent="-514350">
              <a:buAutoNum type="arabicParenR"/>
            </a:pPr>
            <a:r>
              <a:rPr lang="en-US" dirty="0"/>
              <a:t>Deploy/Publish – Return to 6</a:t>
            </a:r>
          </a:p>
        </p:txBody>
      </p:sp>
    </p:spTree>
    <p:extLst>
      <p:ext uri="{BB962C8B-B14F-4D97-AF65-F5344CB8AC3E}">
        <p14:creationId xmlns:p14="http://schemas.microsoft.com/office/powerpoint/2010/main" val="34272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E2DC-3873-F948-78A4-56DB99F7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Why Amazons Automated Hiring Tool Discriminated Against Women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250DD-156C-2DDE-8259-D64C4D4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2" y="1690690"/>
            <a:ext cx="11052858" cy="448627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2014 Amazon built a model to read resumes and predict who will be successful</a:t>
            </a:r>
          </a:p>
          <a:p>
            <a:pPr lvl="1"/>
            <a:r>
              <a:rPr lang="en-US" sz="2000" dirty="0"/>
              <a:t>Inputs: Resume Terms</a:t>
            </a:r>
          </a:p>
          <a:p>
            <a:pPr lvl="1"/>
            <a:r>
              <a:rPr lang="en-US" sz="2000" dirty="0"/>
              <a:t>Outputs: Hired/Not Hired</a:t>
            </a:r>
          </a:p>
          <a:p>
            <a:r>
              <a:rPr lang="en-US" sz="2400" dirty="0"/>
              <a:t>Uncertainty in hiring is large</a:t>
            </a:r>
          </a:p>
          <a:p>
            <a:r>
              <a:rPr lang="en-US" sz="2400" dirty="0"/>
              <a:t>Dataset was historical and very Male – Gender was excluded so in theory the model shouldn’t know</a:t>
            </a:r>
          </a:p>
          <a:p>
            <a:r>
              <a:rPr lang="en-US" sz="2400" dirty="0"/>
              <a:t>Confounders – “downgraded resumes that included the word “women’s” — as in “women’s rugby team.””</a:t>
            </a:r>
          </a:p>
          <a:p>
            <a:r>
              <a:rPr lang="en-US" dirty="0"/>
              <a:t>In search of objectivity the model reproduced the training data’s gender bias</a:t>
            </a:r>
          </a:p>
          <a:p>
            <a:r>
              <a:rPr lang="en-US" dirty="0"/>
              <a:t>The model was scraped before put into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4A621-F516-E56D-D6FE-26590C0C85C2}"/>
              </a:ext>
            </a:extLst>
          </p:cNvPr>
          <p:cNvSpPr txBox="1"/>
          <p:nvPr/>
        </p:nvSpPr>
        <p:spPr>
          <a:xfrm>
            <a:off x="95491" y="6007662"/>
            <a:ext cx="12001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www.aclu.org</a:t>
            </a:r>
            <a:r>
              <a:rPr lang="en-US" dirty="0"/>
              <a:t>/blog/</a:t>
            </a:r>
            <a:r>
              <a:rPr lang="en-US" dirty="0" err="1"/>
              <a:t>womens</a:t>
            </a:r>
            <a:r>
              <a:rPr lang="en-US" dirty="0"/>
              <a:t>-rights/</a:t>
            </a:r>
            <a:r>
              <a:rPr lang="en-US" dirty="0" err="1"/>
              <a:t>womens</a:t>
            </a:r>
            <a:r>
              <a:rPr lang="en-US" dirty="0"/>
              <a:t>-rights-workplace/why-amazons-automated-hiring-tool-discriminated-against</a:t>
            </a:r>
          </a:p>
        </p:txBody>
      </p:sp>
    </p:spTree>
    <p:extLst>
      <p:ext uri="{BB962C8B-B14F-4D97-AF65-F5344CB8AC3E}">
        <p14:creationId xmlns:p14="http://schemas.microsoft.com/office/powerpoint/2010/main" val="309962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E772-B7B9-F1EF-870D-89BD883B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31A-992C-33CC-97BA-FF90C8449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Conclusions</a:t>
            </a:r>
          </a:p>
          <a:p>
            <a:pPr lvl="1"/>
            <a:r>
              <a:rPr lang="en-US" dirty="0"/>
              <a:t>It’s important to think about:</a:t>
            </a:r>
          </a:p>
          <a:p>
            <a:pPr lvl="2"/>
            <a:r>
              <a:rPr lang="en-US" dirty="0"/>
              <a:t>Possible confounders</a:t>
            </a:r>
          </a:p>
          <a:p>
            <a:pPr lvl="2"/>
            <a:r>
              <a:rPr lang="en-US" dirty="0"/>
              <a:t>Dataset bias and balance</a:t>
            </a:r>
          </a:p>
          <a:p>
            <a:pPr lvl="2"/>
            <a:r>
              <a:rPr lang="en-US" dirty="0"/>
              <a:t>Are you going to use your model on new data that isn’t representative in </a:t>
            </a:r>
            <a:r>
              <a:rPr lang="en-US"/>
              <a:t>your training data</a:t>
            </a:r>
            <a:endParaRPr lang="en-US" dirty="0"/>
          </a:p>
          <a:p>
            <a:r>
              <a:rPr lang="en-US" dirty="0"/>
              <a:t>Homework:	</a:t>
            </a:r>
          </a:p>
          <a:p>
            <a:pPr lvl="1"/>
            <a:r>
              <a:rPr lang="en-US" dirty="0"/>
              <a:t>1. Use </a:t>
            </a:r>
            <a:r>
              <a:rPr lang="en-US" dirty="0" err="1"/>
              <a:t>penguins.csv</a:t>
            </a:r>
            <a:r>
              <a:rPr lang="en-US" dirty="0"/>
              <a:t> to make a histogram of body mass by species</a:t>
            </a:r>
          </a:p>
          <a:p>
            <a:pPr lvl="1"/>
            <a:r>
              <a:rPr lang="en-US" dirty="0"/>
              <a:t>2. Train a Random Forest Classifier from </a:t>
            </a:r>
            <a:r>
              <a:rPr lang="en-US" dirty="0" err="1"/>
              <a:t>penguins.csv</a:t>
            </a:r>
            <a:r>
              <a:rPr lang="en-US" dirty="0"/>
              <a:t> to predict species</a:t>
            </a:r>
          </a:p>
          <a:p>
            <a:pPr lvl="2"/>
            <a:r>
              <a:rPr lang="en-US" dirty="0"/>
              <a:t>Split dataset</a:t>
            </a:r>
          </a:p>
          <a:p>
            <a:pPr lvl="2"/>
            <a:r>
              <a:rPr lang="en-US" dirty="0"/>
              <a:t>Select numeric predictors</a:t>
            </a:r>
          </a:p>
          <a:p>
            <a:pPr lvl="2"/>
            <a:r>
              <a:rPr lang="en-US" dirty="0"/>
              <a:t>Fit a random forest.</a:t>
            </a:r>
          </a:p>
        </p:txBody>
      </p:sp>
    </p:spTree>
    <p:extLst>
      <p:ext uri="{BB962C8B-B14F-4D97-AF65-F5344CB8AC3E}">
        <p14:creationId xmlns:p14="http://schemas.microsoft.com/office/powerpoint/2010/main" val="163388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AC1D-B93A-B966-6B90-2A19A783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8F8F5-07A0-82F1-82FC-E1BA3E500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351338"/>
          </a:xfrm>
        </p:spPr>
        <p:txBody>
          <a:bodyPr/>
          <a:lstStyle/>
          <a:p>
            <a:r>
              <a:rPr lang="en-US" dirty="0"/>
              <a:t>Good Machine Learning starts with good datasets</a:t>
            </a:r>
          </a:p>
          <a:p>
            <a:endParaRPr lang="en-US" dirty="0"/>
          </a:p>
          <a:p>
            <a:r>
              <a:rPr lang="en-US" dirty="0"/>
              <a:t>What makes a dataset ‘good’</a:t>
            </a:r>
          </a:p>
          <a:p>
            <a:pPr lvl="1"/>
            <a:r>
              <a:rPr lang="en-US" dirty="0"/>
              <a:t>Reproducible </a:t>
            </a:r>
          </a:p>
          <a:p>
            <a:pPr lvl="1"/>
            <a:r>
              <a:rPr lang="en-US" dirty="0"/>
              <a:t>‘FAIR’ – Finable Accessible Interoperable and Reusable</a:t>
            </a:r>
          </a:p>
          <a:p>
            <a:pPr lvl="1"/>
            <a:endParaRPr lang="en-US" dirty="0"/>
          </a:p>
          <a:p>
            <a:r>
              <a:rPr lang="en-US" dirty="0"/>
              <a:t>How to plan out your data taking</a:t>
            </a:r>
          </a:p>
          <a:p>
            <a:endParaRPr lang="en-US" dirty="0"/>
          </a:p>
          <a:p>
            <a:r>
              <a:rPr lang="en-US" dirty="0"/>
              <a:t>What makes a data set ‘AI-Ready’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5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61DF-FB34-4907-6943-B3AF63EF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5080F-A95A-CAF2-0CFC-F0DDF19D9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6" y="1690690"/>
            <a:ext cx="10649607" cy="4512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Clear Data Splits </a:t>
            </a:r>
          </a:p>
          <a:p>
            <a:pPr lvl="1"/>
            <a:r>
              <a:rPr lang="en-US" dirty="0"/>
              <a:t>Designate some examples as training data</a:t>
            </a:r>
          </a:p>
          <a:p>
            <a:pPr lvl="1"/>
            <a:r>
              <a:rPr lang="en-US" dirty="0"/>
              <a:t>Designate some examples as testing data</a:t>
            </a:r>
          </a:p>
          <a:p>
            <a:r>
              <a:rPr lang="en-US" dirty="0"/>
              <a:t>Structed Data is ‘Tidy’ - 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  <a:p>
            <a:pPr lvl="1"/>
            <a:r>
              <a:rPr lang="en-US" dirty="0"/>
              <a:t>Every column is a variable.</a:t>
            </a:r>
          </a:p>
          <a:p>
            <a:pPr lvl="1"/>
            <a:r>
              <a:rPr lang="en-US" dirty="0"/>
              <a:t>Every row is an observation.</a:t>
            </a:r>
          </a:p>
          <a:p>
            <a:pPr lvl="1"/>
            <a:r>
              <a:rPr lang="en-US" dirty="0"/>
              <a:t>Every cell is a single value</a:t>
            </a:r>
          </a:p>
          <a:p>
            <a:r>
              <a:rPr lang="en-US" dirty="0"/>
              <a:t>The Dataset is Clean</a:t>
            </a:r>
          </a:p>
          <a:p>
            <a:pPr lvl="1"/>
            <a:r>
              <a:rPr lang="en-US" dirty="0"/>
              <a:t>No missing values or ‘Nans’</a:t>
            </a:r>
          </a:p>
          <a:p>
            <a:pPr lvl="1"/>
            <a:r>
              <a:rPr lang="en-US" dirty="0"/>
              <a:t>No ‘bad’ data</a:t>
            </a:r>
          </a:p>
          <a:p>
            <a:pPr lvl="1"/>
            <a:r>
              <a:rPr lang="en-US" dirty="0"/>
              <a:t>Consistent as Possible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3B56-8FAE-ED16-FABA-11041410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Data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66394-4F0D-F8EC-9B5E-68220EDC5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models are programed with data</a:t>
            </a:r>
          </a:p>
          <a:p>
            <a:endParaRPr lang="en-US" dirty="0"/>
          </a:p>
          <a:p>
            <a:r>
              <a:rPr lang="en-US" dirty="0"/>
              <a:t>Beyond technical requirements the content of the data is important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in your data determines how your model works</a:t>
            </a:r>
          </a:p>
          <a:p>
            <a:pPr lvl="1"/>
            <a:r>
              <a:rPr lang="en-US" dirty="0"/>
              <a:t>Will it generalize</a:t>
            </a:r>
          </a:p>
          <a:p>
            <a:pPr lvl="1"/>
            <a:r>
              <a:rPr lang="en-US" dirty="0"/>
              <a:t>Will it be able to train</a:t>
            </a:r>
          </a:p>
          <a:p>
            <a:pPr lvl="1"/>
            <a:r>
              <a:rPr lang="en-US" dirty="0"/>
              <a:t>How accurate will it be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8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94E6-984D-6775-B170-ECAD594A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260023"/>
            <a:ext cx="10515600" cy="1325563"/>
          </a:xfrm>
        </p:spPr>
        <p:txBody>
          <a:bodyPr/>
          <a:lstStyle/>
          <a:p>
            <a:r>
              <a:rPr lang="en-US" dirty="0"/>
              <a:t>Confounders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756B-9875-AE9A-1C2F-A6708346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342149"/>
            <a:ext cx="10515600" cy="1884527"/>
          </a:xfrm>
        </p:spPr>
        <p:txBody>
          <a:bodyPr>
            <a:normAutofit/>
          </a:bodyPr>
          <a:lstStyle/>
          <a:p>
            <a:r>
              <a:rPr lang="en-US" dirty="0"/>
              <a:t>Beyond the format of the data good datasets have limited irrelevant confounders</a:t>
            </a:r>
          </a:p>
          <a:p>
            <a:r>
              <a:rPr lang="en-US" dirty="0"/>
              <a:t>ML picks up on patterns, so you don’t want to add your own that might not be relevant to the question you’re asking</a:t>
            </a:r>
          </a:p>
          <a:p>
            <a:endParaRPr lang="en-US" dirty="0"/>
          </a:p>
        </p:txBody>
      </p:sp>
      <p:pic>
        <p:nvPicPr>
          <p:cNvPr id="4" name="Picture 3" descr="A picture containing text, measuring stick, different&#10;&#10;Description automatically generated">
            <a:extLst>
              <a:ext uri="{FF2B5EF4-FFF2-40B4-BE49-F238E27FC236}">
                <a16:creationId xmlns:a16="http://schemas.microsoft.com/office/drawing/2014/main" id="{C32391AB-9E79-9059-ACCA-805D1E35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8" y="4034654"/>
            <a:ext cx="3850325" cy="256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4141E-AF6A-0947-01D5-C3BB6B658CB9}"/>
              </a:ext>
            </a:extLst>
          </p:cNvPr>
          <p:cNvSpPr txBox="1"/>
          <p:nvPr/>
        </p:nvSpPr>
        <p:spPr>
          <a:xfrm>
            <a:off x="1176360" y="3631325"/>
            <a:ext cx="299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Columbia River</a:t>
            </a:r>
          </a:p>
        </p:txBody>
      </p:sp>
      <p:pic>
        <p:nvPicPr>
          <p:cNvPr id="6" name="Picture 5" descr="A close up of a shrimp&#10;&#10;Description automatically generated with medium confidence">
            <a:extLst>
              <a:ext uri="{FF2B5EF4-FFF2-40B4-BE49-F238E27FC236}">
                <a16:creationId xmlns:a16="http://schemas.microsoft.com/office/drawing/2014/main" id="{4418E34A-FA84-52B7-0DB4-487B60F2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02" y="4034654"/>
            <a:ext cx="3850325" cy="2563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4E3BA-DDED-4899-7CF2-F2707947C8BC}"/>
              </a:ext>
            </a:extLst>
          </p:cNvPr>
          <p:cNvSpPr txBox="1"/>
          <p:nvPr/>
        </p:nvSpPr>
        <p:spPr>
          <a:xfrm>
            <a:off x="6685402" y="3634219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Riverbend</a:t>
            </a:r>
          </a:p>
        </p:txBody>
      </p:sp>
    </p:spTree>
    <p:extLst>
      <p:ext uri="{BB962C8B-B14F-4D97-AF65-F5344CB8AC3E}">
        <p14:creationId xmlns:p14="http://schemas.microsoft.com/office/powerpoint/2010/main" val="198823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94E6-984D-6775-B170-ECAD594A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260023"/>
            <a:ext cx="10515600" cy="1325563"/>
          </a:xfrm>
        </p:spPr>
        <p:txBody>
          <a:bodyPr/>
          <a:lstStyle/>
          <a:p>
            <a:r>
              <a:rPr lang="en-US" dirty="0"/>
              <a:t>Confounders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756B-9875-AE9A-1C2F-A6708346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342149"/>
            <a:ext cx="10515600" cy="1884527"/>
          </a:xfrm>
        </p:spPr>
        <p:txBody>
          <a:bodyPr>
            <a:normAutofit/>
          </a:bodyPr>
          <a:lstStyle/>
          <a:p>
            <a:r>
              <a:rPr lang="en-US" dirty="0"/>
              <a:t>Study interested in understand Phenotype differences in two populations</a:t>
            </a:r>
          </a:p>
          <a:p>
            <a:r>
              <a:rPr lang="en-US" dirty="0"/>
              <a:t>Rulers placed in image for scale – Good for Consistency </a:t>
            </a:r>
          </a:p>
          <a:p>
            <a:r>
              <a:rPr lang="en-US" dirty="0"/>
              <a:t>ID numbers include in image – Good for reproducibility </a:t>
            </a:r>
          </a:p>
        </p:txBody>
      </p:sp>
      <p:pic>
        <p:nvPicPr>
          <p:cNvPr id="4" name="Picture 3" descr="A picture containing text, measuring stick, different&#10;&#10;Description automatically generated">
            <a:extLst>
              <a:ext uri="{FF2B5EF4-FFF2-40B4-BE49-F238E27FC236}">
                <a16:creationId xmlns:a16="http://schemas.microsoft.com/office/drawing/2014/main" id="{C32391AB-9E79-9059-ACCA-805D1E35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8" y="4034654"/>
            <a:ext cx="3850325" cy="256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4141E-AF6A-0947-01D5-C3BB6B658CB9}"/>
              </a:ext>
            </a:extLst>
          </p:cNvPr>
          <p:cNvSpPr txBox="1"/>
          <p:nvPr/>
        </p:nvSpPr>
        <p:spPr>
          <a:xfrm>
            <a:off x="1176360" y="3631325"/>
            <a:ext cx="299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Columbia River</a:t>
            </a:r>
          </a:p>
        </p:txBody>
      </p:sp>
      <p:pic>
        <p:nvPicPr>
          <p:cNvPr id="6" name="Picture 5" descr="A close up of a shrimp&#10;&#10;Description automatically generated with medium confidence">
            <a:extLst>
              <a:ext uri="{FF2B5EF4-FFF2-40B4-BE49-F238E27FC236}">
                <a16:creationId xmlns:a16="http://schemas.microsoft.com/office/drawing/2014/main" id="{4418E34A-FA84-52B7-0DB4-487B60F2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02" y="4034654"/>
            <a:ext cx="3850325" cy="2563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4E3BA-DDED-4899-7CF2-F2707947C8BC}"/>
              </a:ext>
            </a:extLst>
          </p:cNvPr>
          <p:cNvSpPr txBox="1"/>
          <p:nvPr/>
        </p:nvSpPr>
        <p:spPr>
          <a:xfrm>
            <a:off x="6685402" y="3634219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Riverbend</a:t>
            </a:r>
          </a:p>
        </p:txBody>
      </p:sp>
    </p:spTree>
    <p:extLst>
      <p:ext uri="{BB962C8B-B14F-4D97-AF65-F5344CB8AC3E}">
        <p14:creationId xmlns:p14="http://schemas.microsoft.com/office/powerpoint/2010/main" val="89801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94E6-984D-6775-B170-ECAD594A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16586"/>
            <a:ext cx="10515600" cy="1325563"/>
          </a:xfrm>
        </p:spPr>
        <p:txBody>
          <a:bodyPr/>
          <a:lstStyle/>
          <a:p>
            <a:r>
              <a:rPr lang="en-US" dirty="0"/>
              <a:t>Confounders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756B-9875-AE9A-1C2F-A6708346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54"/>
            <a:ext cx="10515600" cy="1884527"/>
          </a:xfrm>
        </p:spPr>
        <p:txBody>
          <a:bodyPr>
            <a:normAutofit/>
          </a:bodyPr>
          <a:lstStyle/>
          <a:p>
            <a:r>
              <a:rPr lang="en-US" dirty="0"/>
              <a:t>Ruler color differs between collection site!</a:t>
            </a:r>
          </a:p>
          <a:p>
            <a:r>
              <a:rPr lang="en-US" dirty="0"/>
              <a:t>ID numbers differ between collection site</a:t>
            </a:r>
          </a:p>
          <a:p>
            <a:r>
              <a:rPr lang="en-US" dirty="0"/>
              <a:t>Both effects were learned by a classifier trying to predict the phenotype from the image!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measuring stick, different&#10;&#10;Description automatically generated">
            <a:extLst>
              <a:ext uri="{FF2B5EF4-FFF2-40B4-BE49-F238E27FC236}">
                <a16:creationId xmlns:a16="http://schemas.microsoft.com/office/drawing/2014/main" id="{C32391AB-9E79-9059-ACCA-805D1E35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8" y="4034654"/>
            <a:ext cx="3850325" cy="256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4141E-AF6A-0947-01D5-C3BB6B658CB9}"/>
              </a:ext>
            </a:extLst>
          </p:cNvPr>
          <p:cNvSpPr txBox="1"/>
          <p:nvPr/>
        </p:nvSpPr>
        <p:spPr>
          <a:xfrm>
            <a:off x="1176360" y="3631325"/>
            <a:ext cx="299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Columbia River</a:t>
            </a:r>
          </a:p>
        </p:txBody>
      </p:sp>
      <p:pic>
        <p:nvPicPr>
          <p:cNvPr id="6" name="Picture 5" descr="A close up of a shrimp&#10;&#10;Description automatically generated with medium confidence">
            <a:extLst>
              <a:ext uri="{FF2B5EF4-FFF2-40B4-BE49-F238E27FC236}">
                <a16:creationId xmlns:a16="http://schemas.microsoft.com/office/drawing/2014/main" id="{4418E34A-FA84-52B7-0DB4-487B60F2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02" y="4034654"/>
            <a:ext cx="3850325" cy="2563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4E3BA-DDED-4899-7CF2-F2707947C8BC}"/>
              </a:ext>
            </a:extLst>
          </p:cNvPr>
          <p:cNvSpPr txBox="1"/>
          <p:nvPr/>
        </p:nvSpPr>
        <p:spPr>
          <a:xfrm>
            <a:off x="6685402" y="3634219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Riverbend</a:t>
            </a:r>
          </a:p>
        </p:txBody>
      </p:sp>
    </p:spTree>
    <p:extLst>
      <p:ext uri="{BB962C8B-B14F-4D97-AF65-F5344CB8AC3E}">
        <p14:creationId xmlns:p14="http://schemas.microsoft.com/office/powerpoint/2010/main" val="241998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94E6-984D-6775-B170-ECAD594A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16586"/>
            <a:ext cx="10515600" cy="1325563"/>
          </a:xfrm>
        </p:spPr>
        <p:txBody>
          <a:bodyPr/>
          <a:lstStyle/>
          <a:p>
            <a:r>
              <a:rPr lang="en-US" dirty="0"/>
              <a:t>Confounders -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756B-9875-AE9A-1C2F-A6708346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099081"/>
            <a:ext cx="10515600" cy="3722655"/>
          </a:xfrm>
        </p:spPr>
        <p:txBody>
          <a:bodyPr>
            <a:normAutofit/>
          </a:bodyPr>
          <a:lstStyle/>
          <a:p>
            <a:r>
              <a:rPr lang="en-US" dirty="0"/>
              <a:t>You may need to clean your data before training an ML algorithm</a:t>
            </a:r>
          </a:p>
          <a:p>
            <a:r>
              <a:rPr lang="en-US" dirty="0"/>
              <a:t>Sometimes what's best for reproducibility is bad for ML algorithms</a:t>
            </a:r>
          </a:p>
          <a:p>
            <a:pPr lvl="1"/>
            <a:r>
              <a:rPr lang="en-US" dirty="0"/>
              <a:t>If you inject unique features into your data for each subject or experiment it can help you keep organized</a:t>
            </a:r>
          </a:p>
          <a:p>
            <a:pPr lvl="1"/>
            <a:r>
              <a:rPr lang="en-US" dirty="0"/>
              <a:t>Expect ML models to learn these features too! You’ll need to remove them before training.</a:t>
            </a:r>
          </a:p>
          <a:p>
            <a:r>
              <a:rPr lang="en-US" dirty="0"/>
              <a:t>This happens in other kinds of data too not just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measuring stick, different&#10;&#10;Description automatically generated">
            <a:extLst>
              <a:ext uri="{FF2B5EF4-FFF2-40B4-BE49-F238E27FC236}">
                <a16:creationId xmlns:a16="http://schemas.microsoft.com/office/drawing/2014/main" id="{C32391AB-9E79-9059-ACCA-805D1E35E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4" t="31349" r="14978" b="37043"/>
          <a:stretch/>
        </p:blipFill>
        <p:spPr>
          <a:xfrm>
            <a:off x="1220661" y="5472424"/>
            <a:ext cx="2806393" cy="810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4141E-AF6A-0947-01D5-C3BB6B658CB9}"/>
              </a:ext>
            </a:extLst>
          </p:cNvPr>
          <p:cNvSpPr txBox="1"/>
          <p:nvPr/>
        </p:nvSpPr>
        <p:spPr>
          <a:xfrm>
            <a:off x="1396279" y="4962414"/>
            <a:ext cx="299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Columbia River</a:t>
            </a:r>
          </a:p>
        </p:txBody>
      </p:sp>
      <p:pic>
        <p:nvPicPr>
          <p:cNvPr id="6" name="Picture 5" descr="A close up of a shrimp&#10;&#10;Description automatically generated with medium confidence">
            <a:extLst>
              <a:ext uri="{FF2B5EF4-FFF2-40B4-BE49-F238E27FC236}">
                <a16:creationId xmlns:a16="http://schemas.microsoft.com/office/drawing/2014/main" id="{4418E34A-FA84-52B7-0DB4-487B60F27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9" t="31349" r="10293" b="25303"/>
          <a:stretch/>
        </p:blipFill>
        <p:spPr>
          <a:xfrm>
            <a:off x="6315919" y="5387241"/>
            <a:ext cx="3171464" cy="1111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4E3BA-DDED-4899-7CF2-F2707947C8BC}"/>
              </a:ext>
            </a:extLst>
          </p:cNvPr>
          <p:cNvSpPr txBox="1"/>
          <p:nvPr/>
        </p:nvSpPr>
        <p:spPr>
          <a:xfrm>
            <a:off x="6315919" y="4962414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Riverbend</a:t>
            </a:r>
          </a:p>
        </p:txBody>
      </p:sp>
    </p:spTree>
    <p:extLst>
      <p:ext uri="{BB962C8B-B14F-4D97-AF65-F5344CB8AC3E}">
        <p14:creationId xmlns:p14="http://schemas.microsoft.com/office/powerpoint/2010/main" val="2698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5963-748D-A14E-6B73-7BDDCD20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24" y="228492"/>
            <a:ext cx="10515600" cy="1325563"/>
          </a:xfrm>
        </p:spPr>
        <p:txBody>
          <a:bodyPr/>
          <a:lstStyle/>
          <a:p>
            <a:r>
              <a:rPr lang="en-US" dirty="0"/>
              <a:t>What’s the Confounder? Husky or Wolf</a:t>
            </a:r>
          </a:p>
        </p:txBody>
      </p:sp>
      <p:pic>
        <p:nvPicPr>
          <p:cNvPr id="5" name="Content Placeholder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A41F430B-5479-E505-2046-0B20D297D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455" y="1214074"/>
            <a:ext cx="9852967" cy="4827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5C14B6-4D8A-829D-AE6C-FFA0AC9FB884}"/>
              </a:ext>
            </a:extLst>
          </p:cNvPr>
          <p:cNvSpPr txBox="1"/>
          <p:nvPr/>
        </p:nvSpPr>
        <p:spPr>
          <a:xfrm>
            <a:off x="1508713" y="6108950"/>
            <a:ext cx="352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/abs/1602.04938</a:t>
            </a:r>
          </a:p>
        </p:txBody>
      </p:sp>
    </p:spTree>
    <p:extLst>
      <p:ext uri="{BB962C8B-B14F-4D97-AF65-F5344CB8AC3E}">
        <p14:creationId xmlns:p14="http://schemas.microsoft.com/office/powerpoint/2010/main" val="311762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24334</TotalTime>
  <Words>1171</Words>
  <Application>Microsoft Macintosh PowerPoint</Application>
  <PresentationFormat>Widescreen</PresentationFormat>
  <Paragraphs>151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Good Data Practices For Machine Learning</vt:lpstr>
      <vt:lpstr>It’s All About Data</vt:lpstr>
      <vt:lpstr>Reminder</vt:lpstr>
      <vt:lpstr>ML Data Content</vt:lpstr>
      <vt:lpstr>Confounders</vt:lpstr>
      <vt:lpstr>Confounders - Example</vt:lpstr>
      <vt:lpstr>Confounders - Example</vt:lpstr>
      <vt:lpstr>Confounders - Lessons</vt:lpstr>
      <vt:lpstr>What’s the Confounder? Husky or Wolf</vt:lpstr>
      <vt:lpstr>Confounders</vt:lpstr>
      <vt:lpstr>How much data do you need for ML </vt:lpstr>
      <vt:lpstr>Learning Curves</vt:lpstr>
      <vt:lpstr>Models have different learning curves</vt:lpstr>
      <vt:lpstr>Data Splits –  How Much</vt:lpstr>
      <vt:lpstr>Extrapolation</vt:lpstr>
      <vt:lpstr>Dataset Bias </vt:lpstr>
      <vt:lpstr>ML Experiment</vt:lpstr>
      <vt:lpstr>Case Study: Why Amazons Automated Hiring Tool Discriminated Against Women</vt:lpstr>
      <vt:lpstr>Conclusions and Homework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Lillian Aoki</dc:creator>
  <cp:lastModifiedBy>Jake Searcy</cp:lastModifiedBy>
  <cp:revision>80</cp:revision>
  <dcterms:created xsi:type="dcterms:W3CDTF">2021-09-29T21:12:53Z</dcterms:created>
  <dcterms:modified xsi:type="dcterms:W3CDTF">2022-06-03T21:32:52Z</dcterms:modified>
</cp:coreProperties>
</file>